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73" r:id="rId5"/>
    <p:sldId id="267" r:id="rId6"/>
    <p:sldId id="268" r:id="rId7"/>
    <p:sldId id="269" r:id="rId8"/>
    <p:sldId id="266" r:id="rId9"/>
    <p:sldId id="270" r:id="rId10"/>
    <p:sldId id="277" r:id="rId11"/>
    <p:sldId id="271" r:id="rId12"/>
    <p:sldId id="275" r:id="rId13"/>
    <p:sldId id="276" r:id="rId14"/>
    <p:sldId id="25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>
        <p:scale>
          <a:sx n="78" d="100"/>
          <a:sy n="78" d="100"/>
        </p:scale>
        <p:origin x="-117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515DEA-47DE-4B1C-B09A-E5C1563E1D57}" type="datetimeFigureOut">
              <a:rPr lang="en-US" smtClean="0"/>
              <a:t>2/22/2013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C2AFA-E0D5-4AD4-B42F-5173E8FBCD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5297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C5D77-6680-4570-B751-83405922AF7A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10D1DE-9F3F-420D-AB55-CCD9B8F3C8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310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D1DE-9F3F-420D-AB55-CCD9B8F3C88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D1DE-9F3F-420D-AB55-CCD9B8F3C88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7AF914-2391-4AB2-BEA8-8F34E2580169}" type="slidenum">
              <a:rPr lang="en-US" smtClean="0">
                <a:latin typeface="Arial" charset="0"/>
              </a:rPr>
              <a:pPr/>
              <a:t>12</a:t>
            </a:fld>
            <a:endParaRPr lang="en-US" smtClean="0">
              <a:latin typeface="Arial" charset="0"/>
            </a:endParaRPr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D1DE-9F3F-420D-AB55-CCD9B8F3C88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D1DE-9F3F-420D-AB55-CCD9B8F3C88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D1DE-9F3F-420D-AB55-CCD9B8F3C88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D1DE-9F3F-420D-AB55-CCD9B8F3C88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2011-2012, our 5th grade EOG Science proficiency score was 80.3%.  The gender performance : Males- 92.3% &amp; Females- 65.6%.  Highlight cultural</a:t>
            </a:r>
            <a:r>
              <a:rPr lang="en-US" baseline="0" dirty="0" smtClean="0"/>
              <a:t> diversity.  Think about assistants- you are going to need bus drivers….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D1DE-9F3F-420D-AB55-CCD9B8F3C88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D1DE-9F3F-420D-AB55-CCD9B8F3C88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D1DE-9F3F-420D-AB55-CCD9B8F3C88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want</a:t>
            </a:r>
            <a:r>
              <a:rPr lang="en-US" baseline="0" dirty="0" smtClean="0"/>
              <a:t> girls to join because they are truly interested in Math and Science- not because they are going on a trip.  We put a probe in the application. Click the words application process to show interest letter.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D1DE-9F3F-420D-AB55-CCD9B8F3C88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10D1DE-9F3F-420D-AB55-CCD9B8F3C88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10EFF82-7C20-4C9A-8E36-8E693CF4BD2B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598934B-60FE-4A26-878F-C7A697336A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FF82-7C20-4C9A-8E36-8E693CF4BD2B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8934B-60FE-4A26-878F-C7A697336A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10EFF82-7C20-4C9A-8E36-8E693CF4BD2B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598934B-60FE-4A26-878F-C7A697336A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FF82-7C20-4C9A-8E36-8E693CF4BD2B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598934B-60FE-4A26-878F-C7A697336A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FF82-7C20-4C9A-8E36-8E693CF4BD2B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598934B-60FE-4A26-878F-C7A697336A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10EFF82-7C20-4C9A-8E36-8E693CF4BD2B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598934B-60FE-4A26-878F-C7A697336A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10EFF82-7C20-4C9A-8E36-8E693CF4BD2B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598934B-60FE-4A26-878F-C7A697336A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FF82-7C20-4C9A-8E36-8E693CF4BD2B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598934B-60FE-4A26-878F-C7A697336A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FF82-7C20-4C9A-8E36-8E693CF4BD2B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598934B-60FE-4A26-878F-C7A697336A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EFF82-7C20-4C9A-8E36-8E693CF4BD2B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598934B-60FE-4A26-878F-C7A697336A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10EFF82-7C20-4C9A-8E36-8E693CF4BD2B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598934B-60FE-4A26-878F-C7A697336A9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10EFF82-7C20-4C9A-8E36-8E693CF4BD2B}" type="datetimeFigureOut">
              <a:rPr lang="en-US" smtClean="0"/>
              <a:pPr/>
              <a:t>2/22/2013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598934B-60FE-4A26-878F-C7A697336A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waswondering.org/" TargetMode="External"/><Relationship Id="rId2" Type="http://schemas.openxmlformats.org/officeDocument/2006/relationships/hyperlink" Target="http://gemsclub.org/hom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gineergirl.or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GEMS%20interest%20letter.doc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3400" y="533400"/>
            <a:ext cx="8141972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dirty="0" smtClean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itchFamily="34" charset="0"/>
              </a:rPr>
              <a:t>How to </a:t>
            </a:r>
          </a:p>
          <a:p>
            <a:pPr algn="ctr"/>
            <a:r>
              <a:rPr lang="en-US" sz="9600" dirty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itchFamily="34" charset="0"/>
              </a:rPr>
              <a:t>s</a:t>
            </a:r>
            <a:r>
              <a:rPr lang="en-US" sz="9600" dirty="0" smtClean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itchFamily="34" charset="0"/>
              </a:rPr>
              <a:t>tart your own</a:t>
            </a:r>
          </a:p>
          <a:p>
            <a:pPr algn="ctr"/>
            <a:r>
              <a:rPr lang="en-US" sz="9600" dirty="0" smtClean="0">
                <a:ln w="18415" cmpd="sng">
                  <a:solidFill>
                    <a:srgbClr val="FF9933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lin Sans FB Demi" pitchFamily="34" charset="0"/>
              </a:rPr>
              <a:t>GEMS club</a:t>
            </a:r>
            <a:endParaRPr lang="en-US" sz="9600" dirty="0">
              <a:ln w="18415" cmpd="sng">
                <a:solidFill>
                  <a:srgbClr val="FF9933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rlin Sans FB Demi" pitchFamily="34" charset="0"/>
            </a:endParaRPr>
          </a:p>
        </p:txBody>
      </p:sp>
      <p:pic>
        <p:nvPicPr>
          <p:cNvPr id="17410" name="Picture 2" descr="Girl Scientist with Clipboar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20614" y="4191000"/>
            <a:ext cx="1323386" cy="1828800"/>
          </a:xfrm>
          <a:prstGeom prst="rect">
            <a:avLst/>
          </a:prstGeom>
          <a:noFill/>
        </p:spPr>
      </p:pic>
      <p:pic>
        <p:nvPicPr>
          <p:cNvPr id="17412" name="Picture 4" descr="Girl Scientist with Fro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4419600"/>
            <a:ext cx="1229452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5: Build your content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Museum of Natural Sciences</a:t>
            </a:r>
          </a:p>
          <a:p>
            <a:r>
              <a:rPr lang="en-US" dirty="0" smtClean="0"/>
              <a:t>Workshops</a:t>
            </a:r>
          </a:p>
          <a:p>
            <a:r>
              <a:rPr lang="en-US" dirty="0" smtClean="0"/>
              <a:t>NCCAT</a:t>
            </a:r>
            <a:endParaRPr lang="en-US" dirty="0"/>
          </a:p>
        </p:txBody>
      </p:sp>
      <p:pic>
        <p:nvPicPr>
          <p:cNvPr id="4" name="Picture 3" descr="GEMS Sponsor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2971800"/>
            <a:ext cx="4876800" cy="3657600"/>
          </a:xfrm>
          <a:prstGeom prst="rect">
            <a:avLst/>
          </a:prstGeom>
        </p:spPr>
      </p:pic>
      <p:pic>
        <p:nvPicPr>
          <p:cNvPr id="6" name="Picture 5" descr="DSC0080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3943350"/>
            <a:ext cx="3352800" cy="2514600"/>
          </a:xfrm>
          <a:prstGeom prst="rect">
            <a:avLst/>
          </a:prstGeom>
        </p:spPr>
      </p:pic>
      <p:pic>
        <p:nvPicPr>
          <p:cNvPr id="7" name="Picture 6" descr="DSC00796.JPG"/>
          <p:cNvPicPr>
            <a:picLocks noChangeAspect="1"/>
          </p:cNvPicPr>
          <p:nvPr/>
        </p:nvPicPr>
        <p:blipFill>
          <a:blip r:embed="rId5" cstate="print"/>
          <a:srcRect l="9167" t="20000" b="11111"/>
          <a:stretch>
            <a:fillRect/>
          </a:stretch>
        </p:blipFill>
        <p:spPr>
          <a:xfrm>
            <a:off x="5715000" y="1600200"/>
            <a:ext cx="3145094" cy="1788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6: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Plan your first meeting!</a:t>
            </a:r>
          </a:p>
          <a:p>
            <a:pPr lvl="1"/>
            <a:r>
              <a:rPr lang="en-US" dirty="0" smtClean="0"/>
              <a:t>Purpose of GEMS</a:t>
            </a:r>
          </a:p>
          <a:p>
            <a:pPr lvl="1"/>
            <a:r>
              <a:rPr lang="en-US" dirty="0" smtClean="0"/>
              <a:t>Hands on activities that hook the girls-(AIMS, Enrichment, Presenters)</a:t>
            </a:r>
          </a:p>
          <a:p>
            <a:pPr lvl="1"/>
            <a:r>
              <a:rPr lang="en-US" dirty="0" smtClean="0"/>
              <a:t>Allow ample time….</a:t>
            </a:r>
          </a:p>
          <a:p>
            <a:pPr lvl="1"/>
            <a:r>
              <a:rPr lang="en-US" dirty="0" smtClean="0"/>
              <a:t>Have fun!  Your enthusiasm will be contagious!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03050" y="4648200"/>
            <a:ext cx="25401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34150" y="127000"/>
            <a:ext cx="184785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GEMS at Creekside - Haven testin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72200" y="4572000"/>
            <a:ext cx="2819400" cy="2114550"/>
          </a:xfrm>
          <a:prstGeom prst="rect">
            <a:avLst/>
          </a:prstGeom>
        </p:spPr>
      </p:pic>
      <p:pic>
        <p:nvPicPr>
          <p:cNvPr id="7" name="Picture 6" descr="DSC0094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49600" y="4648200"/>
            <a:ext cx="2641600" cy="1981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6000" b="1" dirty="0" smtClean="0">
                <a:latin typeface="Trebuchet MS" pitchFamily="34" charset="0"/>
              </a:rPr>
              <a:t>Sample Inquiry Activity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28800"/>
            <a:ext cx="9144000" cy="42672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latin typeface="Trebuchet MS" pitchFamily="34" charset="0"/>
              </a:rPr>
              <a:t>Spaghetti &amp; Marshmallow Structure</a:t>
            </a:r>
          </a:p>
          <a:p>
            <a:pPr eaLnBrk="1" hangingPunct="1"/>
            <a:r>
              <a:rPr lang="en-US" sz="4000" dirty="0" smtClean="0">
                <a:latin typeface="Trebuchet MS" pitchFamily="34" charset="0"/>
              </a:rPr>
              <a:t>Your Task:</a:t>
            </a:r>
          </a:p>
          <a:p>
            <a:pPr lvl="1" eaLnBrk="1" hangingPunct="1"/>
            <a:r>
              <a:rPr lang="en-US" sz="3200" dirty="0" smtClean="0">
                <a:solidFill>
                  <a:schemeClr val="accent2"/>
                </a:solidFill>
                <a:latin typeface="Trebuchet MS" pitchFamily="34" charset="0"/>
              </a:rPr>
              <a:t>Plan and build a structure using spaghetti and marshmallows that will support a “basket” of pennies.  </a:t>
            </a:r>
          </a:p>
          <a:p>
            <a:pPr lvl="1" eaLnBrk="1" hangingPunct="1"/>
            <a:r>
              <a:rPr lang="en-US" sz="3200" dirty="0" smtClean="0">
                <a:solidFill>
                  <a:schemeClr val="accent2"/>
                </a:solidFill>
                <a:latin typeface="Trebuchet MS" pitchFamily="34" charset="0"/>
              </a:rPr>
              <a:t>What is the greatest number of  pennies </a:t>
            </a:r>
          </a:p>
          <a:p>
            <a:pPr lvl="1" eaLnBrk="1" hangingPunct="1">
              <a:buNone/>
            </a:pPr>
            <a:r>
              <a:rPr lang="en-US" sz="3200" dirty="0" smtClean="0">
                <a:solidFill>
                  <a:schemeClr val="accent2"/>
                </a:solidFill>
                <a:latin typeface="Trebuchet MS" pitchFamily="34" charset="0"/>
              </a:rPr>
              <a:t>your structure can support?</a:t>
            </a:r>
            <a:r>
              <a:rPr lang="en-US" sz="3200" dirty="0" smtClean="0">
                <a:latin typeface="Trebuchet MS" pitchFamily="34" charset="0"/>
              </a:rPr>
              <a:t> </a:t>
            </a:r>
            <a:endParaRPr lang="en-US" sz="3100" dirty="0" smtClean="0">
              <a:latin typeface="Trebuchet MS" pitchFamily="34" charset="0"/>
            </a:endParaRPr>
          </a:p>
        </p:txBody>
      </p:sp>
      <p:pic>
        <p:nvPicPr>
          <p:cNvPr id="5124" name="Picture 5" descr="j021508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4724400"/>
            <a:ext cx="11017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Fibonacci Sequence</a:t>
            </a:r>
          </a:p>
          <a:p>
            <a:r>
              <a:rPr lang="en-US" dirty="0" smtClean="0"/>
              <a:t>NC Museum of Natural Sciences</a:t>
            </a:r>
          </a:p>
          <a:p>
            <a:r>
              <a:rPr lang="en-US" dirty="0" err="1" smtClean="0"/>
              <a:t>Geocaching</a:t>
            </a:r>
            <a:endParaRPr lang="en-US" dirty="0" smtClean="0"/>
          </a:p>
          <a:p>
            <a:r>
              <a:rPr lang="en-US" dirty="0" smtClean="0"/>
              <a:t>Local Parks</a:t>
            </a:r>
          </a:p>
          <a:p>
            <a:r>
              <a:rPr lang="en-US" dirty="0" smtClean="0"/>
              <a:t>Camp Thunderbird</a:t>
            </a:r>
          </a:p>
          <a:p>
            <a:r>
              <a:rPr lang="en-US" dirty="0" smtClean="0"/>
              <a:t>High Point University</a:t>
            </a:r>
          </a:p>
          <a:p>
            <a:r>
              <a:rPr lang="en-US" dirty="0" smtClean="0"/>
              <a:t>Sir </a:t>
            </a:r>
            <a:r>
              <a:rPr lang="en-US" dirty="0" err="1" smtClean="0"/>
              <a:t>Issac</a:t>
            </a:r>
            <a:r>
              <a:rPr lang="en-US" dirty="0" smtClean="0"/>
              <a:t> Newton’s Birthday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1026" name="AutoShape 2" descr="data:image/jpeg;base64,/9j/4AAQSkZJRgABAQAAAQABAAD/2wCEAAkGBhASEBUQEhASFBQUFBUVFBQQFRYUEBQUFBAVFBUWEhYXHCYeGBkjGRUVIDAgJCcpLCwsFR4xNTAqNSYrLCkBCQoKDgwOFQ8PFCkYFBgyKSk1KSkpKSkpKSkpKSkpKSkpKSkpKSkpKSkpKSkpKSkpKSkpKSkpKSkpKSkpKSkpKf/AABEIALQBGAMBIgACEQEDEQH/xAAcAAEBAAIDAQEAAAAAAAAAAAAABwEGAgQFAwj/xABVEAABAwICBAYIEQoDCQEAAAABAAIDBBEFIQYHEjETQVFhcZEUIlJzgbO00xUXIyUyNDVCU1VykpOhsdHSJDNDVGKCg6KjwURjsiZ0lKTCw+Hj8Bb/xAAVAQEBAAAAAAAAAAAAAAAAAAAAAf/EABcRAQADAAAAAAAAAAAAAAAAAAABEUH/2gAMAwEAAhEDEQA/ALiiLSdYunU+Hvp44YWSun2xZ5dvaY2tA2d9y9BuyXUxOmekJyGEN8Ifbr21k6WaSHdhUQ+d/eRBTbopd/8AptJvi2Ifu/8AsXwqtKdJmtL3UUTGjMucGgAc5dJYIKvdLqBP11YoDa9Pcckdxv4iHZr7UetbHJjaKJkhO7g6dzvsPQgu91m6i9dpnpNDE6eWnbHG22058LRbacGjIuvvIXLC9LtJqiJs8MEckbr2c2OOxLXFpyLwd4KCzXWFDMT1l4/Tm08LYuQyU5DTnxG9l98C1g49WEtp+xXuG9lomSW5Q17wSOcXQWxZupaa3Szd2PB0+oecXm49pfpHRRCWojgYwuDA7Zjd2xBIyY88QKCx3WVKabENK5GNkbHAWvaHNPqAyc0OFwXZZFfTsvS34GD+h5xBUkUtbV6WfAQeHgPOLBq9LfgYP6HnEFTusXUwbUaWWvwdN4eC/Es8PpYf0dL/AEvxIKeimAm0s7im5f0XV7JY4fSz4On/AKP4kFQul1LHSaW9zB4Ox7D61i2lhO+Ef8PZBU7pdSt8WlndQ5AnI09zzblxc3Szd6mePaBpur/4IKtdZUjfFpdyjwGk/uFjgdLu7HhdSfcgrl1m6kRp9Lu7HzqT7lnsXS34QfOpfwoK4ij/AAOl3dO66PPoWexdLvhP5qT7kFfWAVITTaXfCfzUlvsXp6s9KcRlramirpA90LLkFrAWvbI1pAdGACO2HLuCCmIiICl2t0Ds3DL8UrvKKZVFSzW3KPRDDW8YkvzdtUwAf6SgqVkQlSjWBrFmkn9DcOuXk7Ekseby45FkVt1uN3MbWtdB7unOs+GiJghDZ6k5bAPaR8nCFuZN/ejPnC06j0NxfGHCauldDCc2te22R+DhuLZe+dn0rcdBNWMNGBPPaWqOe0e2ZETmRHfe6/vznyW496AQajgeq3DabMQcK7uqi0nU22yOpbaxgAsAABkAMgBzBckQajrX9yKj+F5TEuOqaK2EU/Pwh653lfTWmL4TU9EflEa46qvcmm6JPHPQbXLGHAtIBBFiCLgg8RC0fSXVRSzeq0w7FqG5sdF2se0DcbTR7Hpbay3tEEx0N0+qYqj0NxQbEwyjmfYbe4NDyMjtZ2eN+7euOviUikgbfJ05JHLsxOt9q2XWBoXHX0xAAE7ATC/juM9hx7l325qR6TaTuq8Lp45TeenqHxybXsi3ge0e7nyc087CeNBecDH5ND3mPxbV3l1sOi2Io2HMtYxt+WzAP7LsoCIiAiIgIiICIiBZERAREQEREBERBxcphoQ3/aHEjzP+uaNVBylugUl9IMSI3eqfVUMCCpoiICketd3rrQDnj8raq4o7rnqeDr6SUtuI2B55TsVAdbm3W8KD29a2nppWdhwOPDyt7Zzd8UbrjfxPI3cgueRd/VloM2jpxNKwdkyjaeXC5ja7MRt5DY58+XEtB1dYTJieJvrqgXZG/hXdyZb3ijA5BYm3IwcqurQgBZREBERBq2s9t8JqfkMPVMw/2Xx1Te5FP/F8e9ffWZ7lVWY/Njf3xq8LVhpRRQ4XDHLV08bwZbtklYx4vO8i7XG4ysVBRUXiHTfDf1+k+nj+9fN+n2Fj/H03glafsVHvOC/O+tfCOx8Tktk2cCYDkLrh3T2zXZ86sb9ZWEj/AB0PgLnfYFKNb2P0dXUQS00wlLY3MksHANs8OZ7IDun9SC8Uws1ozyaMzvOQ3r6rixckBERAREQEREBERAREQEREBERAREQYKjuqKq4XFq6UG4e2RwPKHVLSD1W61UNJMREFJPMTbYieb8+yQ36yOtSLUO78sn/3ceNYguCIiAolr59tQd5PjXK2qKa8oS+upmNFy+LZb8p05AHWQg3jVRg4p8MhJaQ+a8r77+2yZ/IGrc18qSnEcbIxuY1rR0NaAPsX1QEREBERBq+sxoOFVV/gwfCJGkfWAtM1eatcPq8PiqJo5DI4yBxEjmg7Mz2jIG25oW66yh601fNCTn+y4H+y/PFFW1UewxtRNCx+bDwskcVi8tLu1NgNtrgTzFBS9Z2r6hoqDh6eN7X8LG27nud2rib5Eru6A6t8PqcPgqJ4i6SQOJLXvaLcI5oyvvsAtH0n0VxOGmFRUVBlgc5tj2S6Zri4Xa4NJsRzqx6sWgYTS97Jz55HEoOodT2E/APHRLJ96mGtPRqioaiGGla5pMbny7by8Zvsy193sZL9IV5xPEYoYnzSvDGMF3OPEPv4vCvzZpTistbUSVzmkRuk4Nl9zQ1t2M6Q0XPO5B+m4zkDzLmuEQyF+QX6lzQEREBERAREQEREBERAREQEREBES6DRNcWKiHDXM3mZ7WW5gdsn+UD95adqRp3R4hURuFnNgsenhY16OsGUV2M0mHNddkbgZRxXceEeOngmAfvFZ1c+72I/xvKmIK0iIgKLa560R4nRyEXEcbJCBvNqlxI8OyrSo7rYjBxmhBFwRCLHMe23X+1B3jr7g/UpvnsWDr7h4qKX6Rv3KltwuAboYvAxv3L6CmYPeN+aEEu9P2L9Rk+lb+FPT8i/UZPpW/hVTEDe5b1BZ4Bvct6gglfp+R/qMn0rfwp6fsX6k/6Zn4VVOCb3I6guJpmHexvUEEY0m10R1VJNTCkcwyxuYHOlaQ3a4yA1a1TaWUTsOjoaijdI6J0jo5o5WskYZJC87N2nlGRuDbmFv0YKVncN+aFngG9y3qCD8onFJRE6nbLJwJdtcGXdpcexNtwPOFu+j2uGWkoo6VtKx7ogQ2R8psbuLhdgbz29krzwTeQdScGOQdSD8x6Rab1dc8dkyngw4ERRWbGLZXaO635m+9dvSDSmmnpIKOmpTCyB7nXc9ry8uZslziALuPL4OIL9I8G3kHUpXr0pWNhpnNY0EyuBIaA4gRk2JHFvQVRq5LDVlAREQEREBERAREQEREBERAREQF1cTrmQwvmee1jY57uWzRfJdpTfXNpEY6dlFGTwlQ4XDd/BtcLD95+yP3Sg8rVHSuqa2qxSUC5cWN47Pkdtv2eSzNlvQ5fXVyPX7EemXypq3vQ/R4UdHFTgDaa0GQj30rhd5vx55dAC0bV431+xLpl8pagqyIiAo3rmmEeI0Up94GuPQyp2vvVkUW17kmppx/ku6c5c/sQWhpvmsrwtCsT7Iw+ml43RNDs79swbDvrb9a91AREQEREBERAREQFL9e3tem787xRVQUv17fmKXvzvFFBTmhclxYuSAiIgIiICIiAiIgIiICIiAiLF0HxrKtkcb5JHBrGNLnOO5rWgkk+AKQ6GRSYti78RlbaKnILG5WDhcQs6QLuPOOK69bW5pE53B4XT3dNO5u2GHMNvdjOlxz5g3nut00P0bjoaRlMzPZze61tuR2bj0cQ5gEHtDcpZq+Pr9iVt15fKWqplSvV6R6PYlbdeXylqCqoiICketiBsmK0Ebhdrtlrhuu11Rsuz6FXFKNZfuzh4HLH5Sg9TVLUujbU4bIe3pZ37LTkeDe45gcm0Cf4nOqGpfpK70Px2Ct3RVQ4KYnJjTcMJJ+jdn3JVPBQZREQEREBERAREQFL9ew9Qpu/O8UVUFL9ep9Qpe/O8Ugp4WUCICIiAiIgIiICIiAiIgIiIBK17TXSyKgpjM+xee1iYTbbf+EbyeblIXqYvisdNC+eV2yxguTxnka3lJ3Ac6j2C0E2P17qmo2m0kJsGtuG2vcRMPKbXc7fnzhB7+qnRt8jn4vVXdNO55i2hazSe2eOncORoy3qnALhDA1rQ1oDQ0AANFmgAWAAG4BfRBgqV6umkY7iQPLJ5SFVFLNXvu9iXTL5S1BVEREBSjWR7t4cO9eVFVdSrWOPXvDumLylyDc9O9G+zaKSED1QWfF3xlyBfiuLt/eXU1a6S9l0QDz6tB6lKD7K7RZriOcDra5bYVL9JA/CcTGIMBNLVG1S0Z7L73LgOX3w59oIKii+VPO17Wva4Oa4Atc03aQRcEHjC+qAiIgIiICIiApfr3P5PTH/Of4oqoKYa9va9N35/iigpwWVxYclyQEREBERAREQEREBERAXVxHE4oI3TTPDGMF3Odu6OcniG8r4Y5j0FJCZ53hrB4XOdxNY3e5x5P7KRzy1+kNRstBgoo3XBIu0ZW7bdwkhF8gbAHwkPlWzVmkNbwcN46SI73exYDltuF+2kcL2HRuFybHgeCw0kDKeFuyxgsO6J43OPG4nMlcNH9HoKOBsEDdlrcyT7J7iAC9543Gwz5gNwXpICIiAVLNAPd/E+mTyhqqalOrsk47iRPLJ5SEFWREQFMNZDfXfDDYW2252zPq7ePmv9ap6l+st3rthvM9p/5hvFxIKguljOEx1MD6eQXZI0tNt4vuIPEQcweULuogmeiOMS4ZU+hNYfU3OJpJzcMIccmG+4E7h703G4hUsFeHpdolDXwGKTJwuY5AO3jfbeOUHK44+orVNFNLJaKX0NxN2y4WFPO4+pyMvYBzyegAnoNiEFIRcQ5ckBERAREQFL9e/tem787xRVQUu18e16bvz/ABJQ1TojkDygfYua+FHJtRsdnm1pz35tBz5190BERAREQEREBEXVxDEooY3SyyMjY3e55DWjr4+ZB2brWNMNPqagbZx4SUjtYWEbZvuL+4bznwArUca1kVVbKaTCInuyIdO5tiBe12XyY39pw48gF6+h+q6OB3ZNY7siqcS4lx2o2OJvcXHbu/aPgCDXsN0UrcZnFZXl0UA/Nwtu0lvIxp9iDfN5zPFzVegoI4Y2xRsaxjRZrWiwAXYAWUBERAREQYKl+r2C2O4mdwDni3yqi/8Ab61UVK9XJ9fMS+U/n/xCCqIiICl2tF3rphmX6QZ8Z9XjFvBn1qoqY61mgYhhbuWYg9Anp7f6igpqyiIC8nSPRmmrYeBnjuN7XDJ7DysPF9h416yIJM+rxPAiGyE1lDezSSQ+IAbgT7DLcDdp4rcVB0b0qpq2MSQSbXdMdlIw8j28W/fuPKV6k0IcC1wBaRYhwuCDvBB3haBjmqhgf2Th8ppZwbgAkRE8gIzYN/KM9yChopczWNX0DhFitI4tJIbUQAAOA47X2HHmBaeZbpgOm9DWWEFQwvI/NuOxL8x2Z8F0HuouO0uSApbr6H5NTd+f4oqpKXa+va1N35/iigouEuvBEeWKM9bAu4uhgftaHvMW7d+abuXeugyixtJtIMovOxTSKkpheeoii5BI9oceht7nwBadjGuqgju2BstQ+9hsDYjJ+W7M+BpQUJdHFsbp6ZhknmZG0C/bmxPyRvceYAqaSYnpFiJtDD2DCR7J12OI3+zcNs/utC9HB9TMW3w1dUPqpDYlpLgy/O4kvcPCOhB1sR1vyzvMGGUkkzzkJJGnZ6QwZ+FxHQlHqwq6x4qMWq3vNyRBE7tW3O7aHat6Gjwqj4fhkUDODhiZGwe9jaGtvy2HGu0g6WE4RBTRiKGJsbBxMFrnlcd7jzldyyyiAiIgIiICIiDClercH0bxP5T/AK6j/wAfUqoVL9Wd/RfFL/CHx71JWFRREVQUy1x0tRwtDUQwSSiCR7ncG1zrHbhc0O2bkX2CL8ypqIJQ7W/iHFg0v9Y/9pcfTgxD4ok6pvNqsogk7tcNeN+ESdU3m1g64674pePpvNqsogk3py1nxVJ/V82npy1ls8Kk/q+bVZRBH5tcM7wWPwjaB3tftlp6QY1qOMV1NOSWYRNTvJvtU8kgAPMx0Rb1AWX6ORB+bsM0sxinyikq7dxKx0rbdD2m3gstjodceKsFpaRkvOI5GO+q4+pW5EEjGu6qG/Cj9JIPthWradac1GJRxsNC6IRuL7tL5CSW7Nj2gtvX6FRBE6HXDXRxMjGHtIYxrATwuYa0NB3cw61l+ufFOKhiA4rsmP8A1BWtEEBn1pY669hsD9im3eFwK8Ss0nxec+qT1jstzNuNvzYwB9S/TKIPzJhkLA7bnw2rqXHeXSSMBty7MW0fC4rcML0+bSgCDR/gyNzhtmS3yzCXHrVrRBKfTirPiebrl8ysjXHW/E03XL5lVVEEuGt2t4sGn65fMp6btbe3oNPfnMvmlUUQTN+tWvAB9BKix3G8nmVw9NquuB6Cz5m36XzSp6IJyNZGKEZYFUZ7s328Wvk/WfiTTY4JOD/E82qWiCcjWNinFgVQfC/zaHWLivxDUfOf5tUZEE6brFxX4hqPnP8ANp6YeK/ENR853m1RUsgnPpiYr8Q1Hzn+bXX1WYbWCurqqopXwCYggSgh206Rz7MJAuADmfk89qcilAiIqCIiAiIgIiICIiAiIgIiICIiAiIgIiICIiAiIgIiICIiAiIgIiICIiAiIgIiI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http://jencropable.com/wp-content/uploads/2009/06/FIBONACCI-SPIRAL-drawing-GT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0"/>
            <a:ext cx="1897587" cy="1219200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2667000"/>
            <a:ext cx="28956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Sir Issa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75350" y="4953000"/>
            <a:ext cx="2635250" cy="170935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NC Museum of Natural Sciences</a:t>
            </a:r>
          </a:p>
          <a:p>
            <a:r>
              <a:rPr lang="en-US" dirty="0" smtClean="0"/>
              <a:t>Scott Hager</a:t>
            </a:r>
          </a:p>
          <a:p>
            <a:r>
              <a:rPr lang="en-US" dirty="0" smtClean="0"/>
              <a:t>Ana Floyd</a:t>
            </a:r>
          </a:p>
          <a:p>
            <a:r>
              <a:rPr lang="en-US" dirty="0" smtClean="0"/>
              <a:t>Middle/ High School Teachers</a:t>
            </a:r>
          </a:p>
          <a:p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hlinkClick r:id="rId2"/>
              </a:rPr>
              <a:t>http://gemsclub.org/home</a:t>
            </a:r>
            <a:endParaRPr lang="en-US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  <a:p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hlinkClick r:id="rId3"/>
              </a:rPr>
              <a:t>http://www.iwaswondering.org/</a:t>
            </a:r>
            <a:endParaRPr lang="en-US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  <a:p>
            <a:r>
              <a:rPr lang="en-US" dirty="0" smtClean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hlinkClick r:id="rId4"/>
              </a:rPr>
              <a:t>http://engineergirl.org/</a:t>
            </a:r>
            <a:endParaRPr lang="en-US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</a:endParaRPr>
          </a:p>
          <a:p>
            <a:r>
              <a:rPr lang="en-US" dirty="0" smtClean="0"/>
              <a:t>Make it a point to have as many strong female role models/presenters as possible.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Does GEMS mean?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Girls Excelling in Math and Science</a:t>
            </a:r>
            <a:endParaRPr lang="en-US" sz="3600" dirty="0"/>
          </a:p>
        </p:txBody>
      </p:sp>
      <p:pic>
        <p:nvPicPr>
          <p:cNvPr id="4" name="Picture 3" descr="test tub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2438400"/>
            <a:ext cx="5410200" cy="40576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start a club?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Girls in increasing numbers have been opting out of the worlds of math, science, and technology as courses in school and as careers.</a:t>
            </a:r>
          </a:p>
          <a:p>
            <a:endParaRPr lang="en-US" b="1" dirty="0" smtClean="0"/>
          </a:p>
          <a:p>
            <a:r>
              <a:rPr lang="en-US" b="1" dirty="0" smtClean="0"/>
              <a:t>Google the word “Scientist”.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9" descr="http://s.ngm.com/2010/10/jane-goodall/img/jane-goodall-6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23014">
            <a:off x="3135313" y="2262188"/>
            <a:ext cx="357663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AutoShape 5" descr="data:image/jpeg;base64,/9j/4AAQSkZJRgABAQAAAQABAAD/2wCEAAkGBhQSEBUUExQUFBQVFxcXFhYVFBUVGBQZFBUXFBcVFxQYHCYfGBkkGRcVHy8gJScpLCwsFR4xNTAqNSYrLCkBCQoKDgwOGg8PFywkHyApLCwsKSwpLCwsLCwsLCwpLCwpKSwsLCwsLCwsKSkpKSksLCwsKSwpLCkpLCksLCwsLP/AABEIAMIBAwMBIgACEQEDEQH/xAAcAAABBAMBAAAAAAAAAAAAAAAAAQQFBgIDBwj/xABKEAABAwEFBAUIBgcGBgMAAAABAAIRAwQFEiExBkFRYRMicYGRMmSTobHB0fAHFBdS0tMjNEJUcoLhJDNikqKyFRZTY8LxGEOU/8QAGgEAAgMBAQAAAAAAAAAAAAAAAAECAwQFBv/EACURAAICAgICAQUBAQAAAAAAAAABAhEDIQQSMUETBSJRYXGhgf/aAAwDAQACEQMRAD8A4ahei/sHu3zn0zfy0fYRdvnPpm/loA86IXor7CLt859M38tH2EXb5z6Zv5aAPOqF6J+wm7fOfTN/LR9hN2+c+mb+WgDzsheifsJu3zn0zfy0fYTdvnPpm/loA87IXon7Cbt859M38tH2E3b5z6Zv5aAPOyF6J+wm7fOfTN/LR9hN2+c+mb+WgDzsheiPsKu3zn0zfy0fYVdvnPpm/loA87oXoj7Crt859M38tH2FXb5z6Zv5aAPO6F6H+wu7vOfTN/LSfYXd3nPpm/loA88oXob7DLu859M38tH2GXd5z6Zv4EAeeUL0L9hl3ec+mb+BH2G3d5x6Zv4EAeekLrW1uyFz2IFv9oq1vuCu0Afxv6Pq9mq5vaadIuOBjgN3WkDvIk9uSVjojUJ82xg8fFAsQ5+OiYUMUKYbdDYk4vFK67KeXlc8/wCiAohkKbbdVLWT4++Fvs1yUna4u539E6EV1C6XsrsdYKlTBaRWAdAa9tXCAT94Fhy5rorPoDuw/vPpm/gTcWgPN6F6U/8Aj9dvG0+mb+BCiBe0iEiQAhIhAAhCEACEiEAKhCEACEIQAiEIQAiEqRACJEqRAAkSlU7bfav6sA3GWyJOGMRzgNaSMtHSeQjXIbGlZYL2vulZmF9V7WADecz2DUnkuYX/APTQXB1OzMLN2N/lfygaKg3zfj67y57nHtJOHx1Chqgz96RKqHVutfSOLnSSU2wjcsRPatrKPDwQBiG/Oqd2egeBWFF0HPdyTi1VwGANnPU5gHkmA4rkhoGITwbwgQSePLkmbn57+8/BaWvPH2pw2qTqA4c8j3FACtje0jnOveMlsLSMwfUJ9UIbl2HcdfWkqHSJ5Eez+ilYh5Ybe9p8oGNxbB8QuyfR1tx0kWesesB1Cd4jyZ38lxGyuBMO8R7vgpWhaX0HtIOQIIIyI4Oae1Wx2qZFnqFrkqoNzbbvdZ6Zc6mTGZOIEwYkgZShL42ItqRCFSMEISIAEJCVia7eIQBmhYtqA6FZIAEqEIAEIQgASJUIARIskiAESLJIgCL2gvMUKDnkgHQToCZMxvgAmOS4FtPezrRVJJJIG8yeOZ4+ruXYfpIZNnbwDpP+UtGfa4eK4DfNY9K+Nzj3QfnwUHtlkdI0vHNanZfPuWDbTJhw7wpCw3U6o+IOSbdeRpdvA3ogncPYnDKB1Cud1bHZAvEnn7lJP2aA3fPuVD5Ebo0rjSasplhu0QX1ZwgacdMgo63WnGdIaMgBlCuN/wB3jACTAblHNUqsIdvKsxy7bK8sOmjWylwW+lRntWtj/kz7QnDVaUG1rcoO7xSNpTpruWlwOvqWyyPMpoZnTBOmT26jjzUpRio0DTFOE8HDd7u8KNtw0e0w9vPXenNnrAwR1Wvz5Bw+B38FOyNDmjb3sbh6+U6GBrwQn9psLXOJIEmJzjchS7i6noJCSUkqkQsrB74EpZTK+K2Gi88j7EAc022+kqo2o6lQMYci7nwCoNfbO1k/3z/FN7e7FUcTvcT4lR1WnmoItqi1bN/SHaaNUFz3VG72uM+C7ls/tBTtVIPYe3lyK802OgcWS6r9GZf0Ndgd0bjhIeRMagwDv+PJNPYnHR1TpBKzTCjbWvaCHe0EnsT2m6RKmQaa8mSEqECEQlQgBEIQgBEhWSQoEU/6Rq+Gx1SRMMgZTq4EujkBr2rzu0zJO/jqd5K9AfStehpWJ4wktqAtLxozTJ2WhBI3LglJhq1G02Al7yGiefuGvcoMsiP9mLgNerij9G3XmeC6XYrma3OBJUbQayx9DSj9GQQX/wCLLM9skq2UaYIELDmk3v0dTBjUVXszo0MlnWsuS30mwnAaIVNWabo5htiS0xode5UmvJMrre12z5rCW6gZLmFvsbmOIc2HDu8FswyVUc7kQd2MtBuWPS5ZeCMRnlzWOUrUYzayt8/FPaYB06rvaOPNMQzeO8cRyW2hW7wPFqEMf9FiyIwu3HceS1WFgbiaZhrgeyQZ9if2KoHZHMd0hY2+xYH1MOYe1sczBkdunjzUmBZbHWmm0uAJwjUA7tJ5adyFdri+jjFZqbqkte5skHUTmJy1iEJUPsi7ykJQkKCoJVf22quFkqYdYKn00vGxirTLToQk/A4NWrOCXFs86vWDXSGA9Y+6ea6XYdk6NPSkwc4BPiU3oUWUW9XSTHPmnlnq1Hb4HLMrnSnbOxjxKKHv/DGAaNHcAmFOiwEhxA4KQZYJ8ok95TW1WENIIAhVtey2DV0SlgtzWtAjT1qYstpAbJIjU8pVepBog5GNykf+JNDDMZiNeK2Y562zPnw9/CH7b6pl0SRzIyT9VSy2YudAzJ9XMq1MbAA4BW4pSktmTlYYYmlFioSoVpjEQhCAEWFR8CVk5VPb/aMWWyuOKHuEMA4neeQ1SboaVlD+lzbVtX+x0jIa4Gs8HIlulMcQDmeYHAzWPo7uzFUqWhw8jqM/icJce5sD+dVi015nnmTxXTdkrJ0VkpCM3DGe15xezCO5Z80qj/TZxsalP+Edf95xW6Kq3qOzDtI4EHcRmFN7MXoWO6CqcQ/+qp94T5J4OCTaK4xWZoPnmq/Z7K6z4R13tBGureERpGgVKpwo2NSjOzqIK2NKjbutWJjTrIlPmvVBebSAq7tBsxTtAzBDho4R6xvU6FrqvyTuvANJ6Zx++NmKlFx3gaHPTmFBmlx+TzXXL6sxc0wFyi3uio5pEZlbMU3Lyc/kYlHaNDXluuk67wnIaDnPeFoFQb8ue48j8UlA58PV4rQYyUsYdjAABJzBGfeI17l0/wCjzZlzrVjrUXdGxjXsc8HCXZhsE5OgEnlA5KgXGA2q0ubIDmmO04ZHOY7V6NumoHUmEaYQpA9D1oyQlQmQIxIUSsSUhCqD2pt5YwMbljmewbu9S1SvCqt+2jpKvJgjv3qrM+sDRx49pr9EX0BcM0/oXgymOsQFHWi14BkCSdAN6xsFj6Q4n5kHTcFzfB2EtbJGrtO3PAC6OHwTS0W+pUHVY8Tvd1QO7UqZstiY3RoHclt2HDqpu2iCcbpENZbpqEjHUOe4ZDxVns920gwtgTGR1KibK91Qta0TO9WGz3d0b2ycQI9a0YIX6KuRmUNN/wDB3YrOKeQ3gZ7zCeLS4epbQVso5DbbtioQkQIVCFg94CANVrtAYwuO75C4J9JF8mvaDn1W5ATI59smV1Hbe/hSZBMZSBvcT1QB6/ELht51sTiTvKpm90XQjqyINPE4N4kDxMLstmpgAAaAADuyXHqboq0zuxtP+oLs9jpyFnz+jdw9NjxoGFR1sohwyy5rfaquHLWU6s9lxQYyWc3OmFhsWCkNwCZWzaelSyc6N0kGPFS9reSIGg9agb3uQPpnIGdx4+5NJWQadaNtPbGmIxZA6OHWae8KQst80qo6j2u78/DVc7s1hfZQc3Fmf6NzJj3Ed3dwc3fZxaDNMPYeLSI/ynRXPHGiiOSTdUW+8qsiFzLa+yYamLKCr6yyPptJqVC/hIAjwVNv6zmtU0JDfadBySx6kGZdo1RVBTKc2ezEuHxhOTYsIPqjjrl7ERiBB1GnOP6exbVs5rVaJ1lubTpNbOJwMyOWXgAZ7QOAXVfo22sxtFJ++cDtxAOYHHQ+tcRsFQOJb8mV024rU2ld1FzPLp2gjdIxmXt7IIPeFJSE1Z2YIWmzVg5jTxASqRURxKb1Ks5BbKpyWltNTiiLZnTo8VVr7sxp1XfddLmnt1Ct50ULtFTJptcBIaetyBESociHbG/0X8afXJX5Ku0knPuWVI4Dlv3JRTJ0Tqz0WsMnrFchJezsqzVaLxe3IiEtjqYjmZ7Vhbn4j5JjnuWdiu2BOJWdkmPwiw3HSYxxJgQ3echmpF9uY/JpJIzBAyy5qnseA4hxk81PXZSqvaIAY0byInsG9asWRvUUYc+GKuUpE4KwgGdVqs9uYXmmHAuAxQDnEx7VTdqqHQVWiXYXyRmYJHlD2HvUTRt/1e0Uq48mcL+bTkfj3LRe2eRyfVnj5PwThSvzf+nU1jiWIqggEHIiRzlMrRbQ2c9NyDujx9YBQN/bSNoNjMvO5oxEczuChL5t9ppB1VrukpTJbHXpg/djy2DeNeZ0VXvHawCkYgudkCDIJOUzynfolLROMSAv29X16pe4nlJ3DL2qt2t0kdydW22AafMZBR9Sp1gd0rOkaGxjaCSSeC6xdl6l1nZVEQWguG8ZZlcotAiQr1sLacVlw64SQR6x6ilmX22T48vuaLdZKgdUE6HMHuyVlpMAaqNYn9E4tIxMnyd7eBaT7FYbPbmOEB5ne0yHDtac1mqjp9WkOqlpEwselyhDWtIyhN3nCoEo0ZFjT5TQe1YHo2ZhoHYITavaFWtotpBTGEGXkZNn1ngE4pydIjOUYK2JtZtU2kI1J0bOvPkFSq20hM4WxOpJn1aKMvCq57y95knf7hwC0HILdDEoo5OTkSk9EnQtbnzJkx7DKcv0DuXszUXZHYTKl3OGD1hWFPkWws/ST3x7lfNl7FNpwuJwEggbiXZA+3xHBUawCDx+R8V1PYxjCGuJEiROsA/ApXsmlo6hZBDG9iFts7wWgjghWlBD1n5rdSMhaYkpzSpwr0tFQVT1VpogEEHMHI96zrnqrVTdAk5DeVKtC9lQ6CCW/dJHgYWQgKPvi/g+0OcwQzSfvR+13+5ObDa2uzdPYuHKC7Omd+OR9VZnWoF/kgn2JzZ7C8a5DlmQn9nriMsgtzXAkRvMeOStWJEJZWSdhuenTA6oL4zcczPapKmFpc4NEndpzTWpbHHIZe3xXUSUVSOM25O2Ru29gFayvAP6Wn16fHE3d3iR3rmdmvHp6eHQ7xzC6yKa5LtFYPqdvI0p1es3lOo8VRKPs431XiLJBZEtoumx98OfRNJzjipZAcW7vgpl1AGRvhUa7LX0NdlX9k9V/wDC7f3GCr3VBkERClF6NP0zk/PhV+VpkLflrFKnnkC13jGQXLLysXS46gGEgkZZDq5meJn/AGq7/SLayx1LKR1suJyj1wqZbrW7oCxoEAGXfe1xHvMqE3ejsRVIq1UklajmOw+1Af1hO8rE1cL88xOfef8A0q6HYlr4qX2Lv1tnrYX5MqRJOgI0J5KCtLpckayQENJqmEZOMrR2/wCrU6rQR4haPqbB5YmFyiwX/Xs8tp1HBo0Bhw7gdE5ftPaamtZ0cg1vsErP8Ml7Ny5arwzqAtNKmZDsI3jQeCKt6tdpmuRY3F0uJJkGS6d/FXKyWpwpCNVCcOpLHl72Ob6vpwybAPHWFR6DcdobiJOIkEnfPyFOWyYM5k6n3Jnctk6S0sAGkuPcI9pCtxaKM77GV4XN+jJEF3Ab+fzwVer0ohXu12fo35tBz7iqzflla1/U8kiR3rdOKq0Yl+CKplSFFpAUfTbnCf1H4W9vwVJJDyyDquPz85K17I32WHCd8/PsVKs9o6pHFTF2PiHcAT4Qossiztdgt9QU2hrsoy6wGpneEKkXbftQUmw4RG/XUoT7B1OpWegQnZ0TQ2zPJYWi8IaScltMQr3ZKo7V3/M0KZy/bI3/AODs4rK+tq+oWU9Tli4dnNVihSkrHyuQkukTdxeO77SNtlss5lbaYLDlonlmYngoBcuMnZ0ZRRpoWx0QrBcrSTijIaTx/oo6xWHG8NGXE8ANSrHY2gCBoF0cEW/uZh5E1FdUZvqEnNKxY1tUoOQWwwmyVVPpGuP6xZC5ol9I4hGpG8fPBWjEllKiMo9k0zltgA6Nod1shPPkrzZqxbZ6Zf1Th0J0HDwhOhdVFrsQptB4woi9qzRTq1H/ALIIA4ZA6cc/YoJOPk53076e+NKUpSuymbXW1lWu5xcMNCnOuWNxkT2CD2wqbet/PfThrQynpid5TuwJ9tLaCAKbstatQDeZ6rf8x8AOCrdmsD6zpgmTA7zpwCps7j/CGZdK21Dig8RB7QpK8tnXUWYnETlpnyOfH4KMaPn3hBChvVPHs8Ftsp3eCSsJ96Wi3gj0L2FRkH5zHxCyps4LMVRMHuWVVuESAkSRtp05PvU/dRJbhnQbuWeveomz0xhxAzPqUncH944n9lufcRH+5Uz2jVi0xzaQAM1nsxZQalR3ANA75J9gWYo4h0jt/kg7hxjiVY9lLEPqj3EA9JUdqJybDB/tKeBXIln1Egr4eMWYE7tYPNVG9KwJOH5yGasW0NhON0ucWN3ac8PaqpUGuX9OS1Sl6MVGNkbL5WVoqy6FjZt/gi20oI7vioB6N1KnxUzYmS13YfYohr+qFPXNSlp5x8JUWyaN1ntAwDsSqNrAtcRB7kqjRKz0IwKF2qvAU2YZ6ztBv7eQUxaa4pU3VH+SwEnnG73LnFeu6tUL3nNxns4Achors+XpHXlkOPi7yv0jCmwkqQs9FarPST1q5D2dZaNrGwnDFoYnlkaC4TpIlX4sbk6K8k1FWSlhp4GydT7NyfWSuDp3rRaW5pvSOGoDudkfcfniuxGCSpHGlJydskbQc+73pKpiFk/ULCvomRMwVlK1UjksygBKuiql8ML7VTpDyS4VXDd+jmJ/mDPBWqpooxlkBrGpvADe2cz7vWoSRZF0cd21sJ+tlv3oA8YU2+jSs4pZdVlIvJ06xyB8HHwUr9ItzuIFVgl1M4jA3b/XB7iqPf8Afhq0mtGUtptd/I6o4jskjwVD1Jly8WRd+30+0GdGjyR7zxKjmNkcwnFlsxqPDR/6HFbbfRAAjQZT94xLj3aKAqGPS55iClplvBYmm+NJHj61pDCEyI4tL8sgPnms6Eub6v6FN6fWBCmbtukupkyWyRlx3Sga2Jd0Fj+J3cIGvzwU5dFmLmvfEB+g/wAIAH/ioyhd5GJ0EtnDMwHGTHb2KzXYSGBoa6RAMiIy4ys2RmzEhhVrltOHA9UQCBIPDsVxsfSMsdKnTpuaWs6znw0Sc3YRmZknOFXatlx1qVM6PqNnsBl3qBXRbVTGm7WFfxY+WVch1SOc3rYcLSXQTGQAyHcfaVRa7fafeuqX7ZIBMQI10lcuvIRUcOBKtlplHoa2bU/Oic26n5J3QmLTDlKVaeOlluUBIbWcSrJdFbDUbwIwntOQ9qr1ARHPJSljfJI4AO/yuHulRZZEnLXYzjMYY5oWp94U56znB28A5ZDsQpUxWjp+3VuikykNaj8/4WDEf9WFVagxOtpbZ0tvLd1JgH8z+sfVhWLGQs3Jdz/hr4y6wNtMQtoctWJZtKpjEvchxSU3ZrKDRcNHAmfDJRt1tBqsB0nxOoCslamA4n72vaN/h7AupxsdLsc3k5LfUwOYaTvAlaLQz2g+tPnNyHJNK+q1mMdk6dixrHJYg59wSVnKNDEouW4lNaTs04JSoBXaLW1nBZE5LFjkqHZrr0Adc54rnm32xTBS6agyMJJe0bwd4HLPx5Lo7imVupuLSAAZ3HQqEoposjKjgtyMzfxgeGZPsTW960spgbmyct7jJ9cq4X1srUs9Q1WM6uctZ1gAdctYVUvOiMOWfA6d0biJiFm8Fz8EK0HvTtlPICNdVoYzf4rYLS4A5oZBD+6rDiqhuk5eParja7qNNjMAyBw8fLBOLuIBVV2Uxuqtw5vxGAQYILHZ5cPeuq3fdj3ia0CAYaM8JOUknOYn4KcY2PtQ1unZ3pA5gHVYC8fxulrBzADXH+YJqxoGREEZHiI1V9u2lhkwOtqRxHVJ74VN29sv1d/SjyKmvJ4GY79fFQz4vttFuDL91M17LWcVba50S2iw8+s/qj1YlY3Y3uLWRhbliM5kagcYOU/BMPo1scWV9Y61nEj+FvVHrxFT9jaMIA3R8+Mq7DDrBFWadzZB3lY6mEhwDhB03c4XHr/oxWdGmL2rvlqp4hHj8Fy7bS4IPSNED9oDhud8U5x1ZGLOfVGKRuqplB3mD7vnmm1ejHcs7tOff/VUEl5MGmP5Sfgn1iq5nsj1z8VH4/0jgd5MeJT2g2CO2D7PntQND21gl5IGRg7uAQsm2ogRIy4oTsKLFY7/AKL6tWo6tSBqPcc6jRlMAZnhCkP+P2f/AK9H0rPiuOoVcsSbuya5DSqjsgv+z/8AXo+lZ8Vtp3/Zv3ij6VnxXFkJrEkD5Dfo7/c20dk6VpdabOA0F0mtTGbsozduDf8AUpirtfY4/W7N6el+JeaELUstKqMsl2dnpynthYiP1uzf/opfiTZ+1djn9bs3p6X4l5sQn8r/AALqelRtdY5P9rs3p6X4klXa2x/vdm9PS/EvNaEfK/wHU9HN2ssc/rVm9PS/EnP/ADdY/wB7s3p6X4l5oQj5X+A6npY7XWP97s3p6X4li3a6x/vdm9PS/EvNaEvl/QdT0r/zdY/3uzenpfiWLtrbH+92b09L8S82IR8n6HR6OdtLYic7VZvT0vxKu3/YrtrtcW2iytqbiK9MSf8AEA7NcTQk535Q1aJq0FtKoYcx0GDhc1wI5EEgppXrCZEQeyRyITBCqol2Jq57xNGoHhw8R8V0S5fpCpuIbWLBmBi6QAdq5ChSi3HwF2ek7NtbY25fWrNHDp6Xq6yZ7VX1YrTY6lP63ZS6MTP09LJ7c25YuOXYSvPCFN5L9EFp2j0hdm0Nio0KdIWuywxjW/39LOBBPlbzmsTtXYwYFqs2f/epZf6uM+K84oR8n6A9IO2pseH9bs3p6X4lX72vuyvBH1mzmf8AvUz71w9CfyfoKJ+3lgqODXsLdxDgR2Sm9lrNBHWGRnUKIQqaLOw8rVBMyDPNOWWsQJPLMiVFIRQuxZmWqmQJLZ/ib8UKsoRQ+4IQhMgCEIQAIQhAAhCEACEIQAIQhAAhCEACEIQAIQhAAhCEACEIQAIQhAAhCEACEIQAIQhAAhCEACEIQB//2Q=="/>
          <p:cNvSpPr>
            <a:spLocks noChangeAspect="1" noChangeArrowheads="1"/>
          </p:cNvSpPr>
          <p:nvPr/>
        </p:nvSpPr>
        <p:spPr bwMode="auto">
          <a:xfrm>
            <a:off x="144463" y="-884238"/>
            <a:ext cx="2466975" cy="184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0" name="AutoShape 7" descr="data:image/jpeg;base64,/9j/4AAQSkZJRgABAQAAAQABAAD/2wCEAAkGBhQSEBUUExQUFBQVFxcXFhYVFBUVGBQZFBUXFBcVFxQYHCYfGBkkGRcVHy8gJScpLCwsFR4xNTAqNSYrLCkBCQoKDgwOGg8PFywkHyApLCwsKSwpLCwsLCwsLCwpLCwpKSwsLCwsLCwsKSkpKSksLCwsKSwpLCkpLCksLCwsLP/AABEIAMIBAwMBIgACEQEDEQH/xAAcAAABBAMBAAAAAAAAAAAAAAAAAQQFBgIDBwj/xABKEAABAwEFBAUIBgcGBgMAAAABAAIRAwQFEiExBkFRYRMicYGRMmSTobHB0fAHFBdS0tMjNEJUcoLhJDNikqKyFRZTY8LxGEOU/8QAGgEAAgMBAQAAAAAAAAAAAAAAAAECAwQFBv/EACURAAICAgICAQUBAQAAAAAAAAABAhEDIQQSMUETBSJRYXGhgf/aAAwDAQACEQMRAD8A4ahei/sHu3zn0zfy0fYRdvnPpm/loA86IXor7CLt859M38tH2EXb5z6Zv5aAPOqF6J+wm7fOfTN/LR9hN2+c+mb+WgDzsheifsJu3zn0zfy0fYTdvnPpm/loA87IXon7Cbt859M38tH2E3b5z6Zv5aAPOyF6J+wm7fOfTN/LR9hN2+c+mb+WgDzsheiPsKu3zn0zfy0fYVdvnPpm/loA87oXoj7Crt859M38tH2FXb5z6Zv5aAPO6F6H+wu7vOfTN/LSfYXd3nPpm/loA88oXob7DLu859M38tH2GXd5z6Zv4EAeeUL0L9hl3ec+mb+BH2G3d5x6Zv4EAeekLrW1uyFz2IFv9oq1vuCu0Afxv6Pq9mq5vaadIuOBjgN3WkDvIk9uSVjojUJ82xg8fFAsQ5+OiYUMUKYbdDYk4vFK67KeXlc8/wCiAohkKbbdVLWT4++Fvs1yUna4u539E6EV1C6XsrsdYKlTBaRWAdAa9tXCAT94Fhy5rorPoDuw/vPpm/gTcWgPN6F6U/8Aj9dvG0+mb+BCiBe0iEiQAhIhAAhCEACEiEAKhCEACEIQAiEIQAiEqRACJEqRAAkSlU7bfav6sA3GWyJOGMRzgNaSMtHSeQjXIbGlZYL2vulZmF9V7WADecz2DUnkuYX/APTQXB1OzMLN2N/lfygaKg3zfj67y57nHtJOHx1Chqgz96RKqHVutfSOLnSSU2wjcsRPatrKPDwQBiG/Oqd2egeBWFF0HPdyTi1VwGANnPU5gHkmA4rkhoGITwbwgQSePLkmbn57+8/BaWvPH2pw2qTqA4c8j3FACtje0jnOveMlsLSMwfUJ9UIbl2HcdfWkqHSJ5Eez+ilYh5Ybe9p8oGNxbB8QuyfR1tx0kWesesB1Cd4jyZ38lxGyuBMO8R7vgpWhaX0HtIOQIIIyI4Oae1Wx2qZFnqFrkqoNzbbvdZ6Zc6mTGZOIEwYkgZShL42ItqRCFSMEISIAEJCVia7eIQBmhYtqA6FZIAEqEIAEIQgASJUIARIskiAESLJIgCL2gvMUKDnkgHQToCZMxvgAmOS4FtPezrRVJJJIG8yeOZ4+ruXYfpIZNnbwDpP+UtGfa4eK4DfNY9K+Nzj3QfnwUHtlkdI0vHNanZfPuWDbTJhw7wpCw3U6o+IOSbdeRpdvA3ogncPYnDKB1Cud1bHZAvEnn7lJP2aA3fPuVD5Ebo0rjSasplhu0QX1ZwgacdMgo63WnGdIaMgBlCuN/wB3jACTAblHNUqsIdvKsxy7bK8sOmjWylwW+lRntWtj/kz7QnDVaUG1rcoO7xSNpTpruWlwOvqWyyPMpoZnTBOmT26jjzUpRio0DTFOE8HDd7u8KNtw0e0w9vPXenNnrAwR1Wvz5Bw+B38FOyNDmjb3sbh6+U6GBrwQn9psLXOJIEmJzjchS7i6noJCSUkqkQsrB74EpZTK+K2Gi88j7EAc022+kqo2o6lQMYci7nwCoNfbO1k/3z/FN7e7FUcTvcT4lR1WnmoItqi1bN/SHaaNUFz3VG72uM+C7ls/tBTtVIPYe3lyK802OgcWS6r9GZf0Ndgd0bjhIeRMagwDv+PJNPYnHR1TpBKzTCjbWvaCHe0EnsT2m6RKmQaa8mSEqECEQlQgBEIQgBEhWSQoEU/6Rq+Gx1SRMMgZTq4EujkBr2rzu0zJO/jqd5K9AfStehpWJ4wktqAtLxozTJ2WhBI3LglJhq1G02Al7yGiefuGvcoMsiP9mLgNerij9G3XmeC6XYrma3OBJUbQayx9DSj9GQQX/wCLLM9skq2UaYIELDmk3v0dTBjUVXszo0MlnWsuS30mwnAaIVNWabo5htiS0xode5UmvJMrre12z5rCW6gZLmFvsbmOIc2HDu8FswyVUc7kQd2MtBuWPS5ZeCMRnlzWOUrUYzayt8/FPaYB06rvaOPNMQzeO8cRyW2hW7wPFqEMf9FiyIwu3HceS1WFgbiaZhrgeyQZ9if2KoHZHMd0hY2+xYH1MOYe1sczBkdunjzUmBZbHWmm0uAJwjUA7tJ5adyFdri+jjFZqbqkte5skHUTmJy1iEJUPsi7ykJQkKCoJVf22quFkqYdYKn00vGxirTLToQk/A4NWrOCXFs86vWDXSGA9Y+6ea6XYdk6NPSkwc4BPiU3oUWUW9XSTHPmnlnq1Hb4HLMrnSnbOxjxKKHv/DGAaNHcAmFOiwEhxA4KQZYJ8ok95TW1WENIIAhVtey2DV0SlgtzWtAjT1qYstpAbJIjU8pVepBog5GNykf+JNDDMZiNeK2Y562zPnw9/CH7b6pl0SRzIyT9VSy2YudAzJ9XMq1MbAA4BW4pSktmTlYYYmlFioSoVpjEQhCAEWFR8CVk5VPb/aMWWyuOKHuEMA4neeQ1SboaVlD+lzbVtX+x0jIa4Gs8HIlulMcQDmeYHAzWPo7uzFUqWhw8jqM/icJce5sD+dVi015nnmTxXTdkrJ0VkpCM3DGe15xezCO5Z80qj/TZxsalP+Edf95xW6Kq3qOzDtI4EHcRmFN7MXoWO6CqcQ/+qp94T5J4OCTaK4xWZoPnmq/Z7K6z4R13tBGureERpGgVKpwo2NSjOzqIK2NKjbutWJjTrIlPmvVBebSAq7tBsxTtAzBDho4R6xvU6FrqvyTuvANJ6Zx++NmKlFx3gaHPTmFBmlx+TzXXL6sxc0wFyi3uio5pEZlbMU3Lyc/kYlHaNDXluuk67wnIaDnPeFoFQb8ue48j8UlA58PV4rQYyUsYdjAABJzBGfeI17l0/wCjzZlzrVjrUXdGxjXsc8HCXZhsE5OgEnlA5KgXGA2q0ubIDmmO04ZHOY7V6NumoHUmEaYQpA9D1oyQlQmQIxIUSsSUhCqD2pt5YwMbljmewbu9S1SvCqt+2jpKvJgjv3qrM+sDRx49pr9EX0BcM0/oXgymOsQFHWi14BkCSdAN6xsFj6Q4n5kHTcFzfB2EtbJGrtO3PAC6OHwTS0W+pUHVY8Tvd1QO7UqZstiY3RoHclt2HDqpu2iCcbpENZbpqEjHUOe4ZDxVns920gwtgTGR1KibK91Qta0TO9WGz3d0b2ycQI9a0YIX6KuRmUNN/wDB3YrOKeQ3gZ7zCeLS4epbQVso5DbbtioQkQIVCFg94CANVrtAYwuO75C4J9JF8mvaDn1W5ATI59smV1Hbe/hSZBMZSBvcT1QB6/ELht51sTiTvKpm90XQjqyINPE4N4kDxMLstmpgAAaAADuyXHqboq0zuxtP+oLs9jpyFnz+jdw9NjxoGFR1sohwyy5rfaquHLWU6s9lxQYyWc3OmFhsWCkNwCZWzaelSyc6N0kGPFS9reSIGg9agb3uQPpnIGdx4+5NJWQadaNtPbGmIxZA6OHWae8KQst80qo6j2u78/DVc7s1hfZQc3Fmf6NzJj3Ed3dwc3fZxaDNMPYeLSI/ynRXPHGiiOSTdUW+8qsiFzLa+yYamLKCr6yyPptJqVC/hIAjwVNv6zmtU0JDfadBySx6kGZdo1RVBTKc2ezEuHxhOTYsIPqjjrl7ERiBB1GnOP6exbVs5rVaJ1lubTpNbOJwMyOWXgAZ7QOAXVfo22sxtFJ++cDtxAOYHHQ+tcRsFQOJb8mV024rU2ld1FzPLp2gjdIxmXt7IIPeFJSE1Z2YIWmzVg5jTxASqRURxKb1Ks5BbKpyWltNTiiLZnTo8VVr7sxp1XfddLmnt1Ct50ULtFTJptcBIaetyBESociHbG/0X8afXJX5Ku0knPuWVI4Dlv3JRTJ0Tqz0WsMnrFchJezsqzVaLxe3IiEtjqYjmZ7Vhbn4j5JjnuWdiu2BOJWdkmPwiw3HSYxxJgQ3echmpF9uY/JpJIzBAyy5qnseA4hxk81PXZSqvaIAY0byInsG9asWRvUUYc+GKuUpE4KwgGdVqs9uYXmmHAuAxQDnEx7VTdqqHQVWiXYXyRmYJHlD2HvUTRt/1e0Uq48mcL+bTkfj3LRe2eRyfVnj5PwThSvzf+nU1jiWIqggEHIiRzlMrRbQ2c9NyDujx9YBQN/bSNoNjMvO5oxEczuChL5t9ppB1VrukpTJbHXpg/djy2DeNeZ0VXvHawCkYgudkCDIJOUzynfolLROMSAv29X16pe4nlJ3DL2qt2t0kdydW22AafMZBR9Sp1gd0rOkaGxjaCSSeC6xdl6l1nZVEQWguG8ZZlcotAiQr1sLacVlw64SQR6x6ilmX22T48vuaLdZKgdUE6HMHuyVlpMAaqNYn9E4tIxMnyd7eBaT7FYbPbmOEB5ne0yHDtac1mqjp9WkOqlpEwselyhDWtIyhN3nCoEo0ZFjT5TQe1YHo2ZhoHYITavaFWtotpBTGEGXkZNn1ngE4pydIjOUYK2JtZtU2kI1J0bOvPkFSq20hM4WxOpJn1aKMvCq57y95knf7hwC0HILdDEoo5OTkSk9EnQtbnzJkx7DKcv0DuXszUXZHYTKl3OGD1hWFPkWws/ST3x7lfNl7FNpwuJwEggbiXZA+3xHBUawCDx+R8V1PYxjCGuJEiROsA/ApXsmlo6hZBDG9iFts7wWgjghWlBD1n5rdSMhaYkpzSpwr0tFQVT1VpogEEHMHI96zrnqrVTdAk5DeVKtC9lQ6CCW/dJHgYWQgKPvi/g+0OcwQzSfvR+13+5ObDa2uzdPYuHKC7Omd+OR9VZnWoF/kgn2JzZ7C8a5DlmQn9nriMsgtzXAkRvMeOStWJEJZWSdhuenTA6oL4zcczPapKmFpc4NEndpzTWpbHHIZe3xXUSUVSOM25O2Ru29gFayvAP6Wn16fHE3d3iR3rmdmvHp6eHQ7xzC6yKa5LtFYPqdvI0p1es3lOo8VRKPs431XiLJBZEtoumx98OfRNJzjipZAcW7vgpl1AGRvhUa7LX0NdlX9k9V/wDC7f3GCr3VBkERClF6NP0zk/PhV+VpkLflrFKnnkC13jGQXLLysXS46gGEgkZZDq5meJn/AGq7/SLayx1LKR1suJyj1wqZbrW7oCxoEAGXfe1xHvMqE3ejsRVIq1UklajmOw+1Af1hO8rE1cL88xOfef8A0q6HYlr4qX2Lv1tnrYX5MqRJOgI0J5KCtLpckayQENJqmEZOMrR2/wCrU6rQR4haPqbB5YmFyiwX/Xs8tp1HBo0Bhw7gdE5ftPaamtZ0cg1vsErP8Ml7Ny5arwzqAtNKmZDsI3jQeCKt6tdpmuRY3F0uJJkGS6d/FXKyWpwpCNVCcOpLHl72Ob6vpwybAPHWFR6DcdobiJOIkEnfPyFOWyYM5k6n3Jnctk6S0sAGkuPcI9pCtxaKM77GV4XN+jJEF3Ab+fzwVer0ohXu12fo35tBz7iqzflla1/U8kiR3rdOKq0Yl+CKplSFFpAUfTbnCf1H4W9vwVJJDyyDquPz85K17I32WHCd8/PsVKs9o6pHFTF2PiHcAT4Qossiztdgt9QU2hrsoy6wGpneEKkXbftQUmw4RG/XUoT7B1OpWegQnZ0TQ2zPJYWi8IaScltMQr3ZKo7V3/M0KZy/bI3/AODs4rK+tq+oWU9Tli4dnNVihSkrHyuQkukTdxeO77SNtlss5lbaYLDlonlmYngoBcuMnZ0ZRRpoWx0QrBcrSTijIaTx/oo6xWHG8NGXE8ANSrHY2gCBoF0cEW/uZh5E1FdUZvqEnNKxY1tUoOQWwwmyVVPpGuP6xZC5ol9I4hGpG8fPBWjEllKiMo9k0zltgA6Nod1shPPkrzZqxbZ6Zf1Th0J0HDwhOhdVFrsQptB4woi9qzRTq1H/ALIIA4ZA6cc/YoJOPk53076e+NKUpSuymbXW1lWu5xcMNCnOuWNxkT2CD2wqbet/PfThrQynpid5TuwJ9tLaCAKbstatQDeZ6rf8x8AOCrdmsD6zpgmTA7zpwCps7j/CGZdK21Dig8RB7QpK8tnXUWYnETlpnyOfH4KMaPn3hBChvVPHs8Ftsp3eCSsJ96Wi3gj0L2FRkH5zHxCyps4LMVRMHuWVVuESAkSRtp05PvU/dRJbhnQbuWeveomz0xhxAzPqUncH944n9lufcRH+5Uz2jVi0xzaQAM1nsxZQalR3ANA75J9gWYo4h0jt/kg7hxjiVY9lLEPqj3EA9JUdqJybDB/tKeBXIln1Egr4eMWYE7tYPNVG9KwJOH5yGasW0NhON0ucWN3ac8PaqpUGuX9OS1Sl6MVGNkbL5WVoqy6FjZt/gi20oI7vioB6N1KnxUzYmS13YfYohr+qFPXNSlp5x8JUWyaN1ntAwDsSqNrAtcRB7kqjRKz0IwKF2qvAU2YZ6ztBv7eQUxaa4pU3VH+SwEnnG73LnFeu6tUL3nNxns4Achors+XpHXlkOPi7yv0jCmwkqQs9FarPST1q5D2dZaNrGwnDFoYnlkaC4TpIlX4sbk6K8k1FWSlhp4GydT7NyfWSuDp3rRaW5pvSOGoDudkfcfniuxGCSpHGlJydskbQc+73pKpiFk/ULCvomRMwVlK1UjksygBKuiql8ML7VTpDyS4VXDd+jmJ/mDPBWqpooxlkBrGpvADe2cz7vWoSRZF0cd21sJ+tlv3oA8YU2+jSs4pZdVlIvJ06xyB8HHwUr9ItzuIFVgl1M4jA3b/XB7iqPf8Afhq0mtGUtptd/I6o4jskjwVD1Jly8WRd+30+0GdGjyR7zxKjmNkcwnFlsxqPDR/6HFbbfRAAjQZT94xLj3aKAqGPS55iClplvBYmm+NJHj61pDCEyI4tL8sgPnms6Eub6v6FN6fWBCmbtukupkyWyRlx3Sga2Jd0Fj+J3cIGvzwU5dFmLmvfEB+g/wAIAH/ioyhd5GJ0EtnDMwHGTHb2KzXYSGBoa6RAMiIy4ys2RmzEhhVrltOHA9UQCBIPDsVxsfSMsdKnTpuaWs6znw0Sc3YRmZknOFXatlx1qVM6PqNnsBl3qBXRbVTGm7WFfxY+WVch1SOc3rYcLSXQTGQAyHcfaVRa7fafeuqX7ZIBMQI10lcuvIRUcOBKtlplHoa2bU/Oic26n5J3QmLTDlKVaeOlluUBIbWcSrJdFbDUbwIwntOQ9qr1ARHPJSljfJI4AO/yuHulRZZEnLXYzjMYY5oWp94U56znB28A5ZDsQpUxWjp+3VuikykNaj8/4WDEf9WFVagxOtpbZ0tvLd1JgH8z+sfVhWLGQs3Jdz/hr4y6wNtMQtoctWJZtKpjEvchxSU3ZrKDRcNHAmfDJRt1tBqsB0nxOoCslamA4n72vaN/h7AupxsdLsc3k5LfUwOYaTvAlaLQz2g+tPnNyHJNK+q1mMdk6dixrHJYg59wSVnKNDEouW4lNaTs04JSoBXaLW1nBZE5LFjkqHZrr0Adc54rnm32xTBS6agyMJJe0bwd4HLPx5Lo7imVupuLSAAZ3HQqEoposjKjgtyMzfxgeGZPsTW960spgbmyct7jJ9cq4X1srUs9Q1WM6uctZ1gAdctYVUvOiMOWfA6d0biJiFm8Fz8EK0HvTtlPICNdVoYzf4rYLS4A5oZBD+6rDiqhuk5eParja7qNNjMAyBw8fLBOLuIBVV2Uxuqtw5vxGAQYILHZ5cPeuq3fdj3ia0CAYaM8JOUknOYn4KcY2PtQ1unZ3pA5gHVYC8fxulrBzADXH+YJqxoGREEZHiI1V9u2lhkwOtqRxHVJ74VN29sv1d/SjyKmvJ4GY79fFQz4vttFuDL91M17LWcVba50S2iw8+s/qj1YlY3Y3uLWRhbliM5kagcYOU/BMPo1scWV9Y61nEj+FvVHrxFT9jaMIA3R8+Mq7DDrBFWadzZB3lY6mEhwDhB03c4XHr/oxWdGmL2rvlqp4hHj8Fy7bS4IPSNED9oDhud8U5x1ZGLOfVGKRuqplB3mD7vnmm1ejHcs7tOff/VUEl5MGmP5Sfgn1iq5nsj1z8VH4/0jgd5MeJT2g2CO2D7PntQND21gl5IGRg7uAQsm2ogRIy4oTsKLFY7/AKL6tWo6tSBqPcc6jRlMAZnhCkP+P2f/AK9H0rPiuOoVcsSbuya5DSqjsgv+z/8AXo+lZ8Vtp3/Zv3ij6VnxXFkJrEkD5Dfo7/c20dk6VpdabOA0F0mtTGbsozduDf8AUpirtfY4/W7N6el+JeaELUstKqMsl2dnpynthYiP1uzf/opfiTZ+1djn9bs3p6X4l5sQn8r/AALqelRtdY5P9rs3p6X4klXa2x/vdm9PS/EvNaEfK/wHU9HN2ssc/rVm9PS/EnP/ADdY/wB7s3p6X4l5oQj5X+A6npY7XWP97s3p6X4li3a6x/vdm9PS/EvNaEvl/QdT0r/zdY/3uzenpfiWLtrbH+92b09L8S82IR8n6HR6OdtLYic7VZvT0vxKu3/YrtrtcW2iytqbiK9MSf8AEA7NcTQk535Q1aJq0FtKoYcx0GDhc1wI5EEgppXrCZEQeyRyITBCqol2Jq57xNGoHhw8R8V0S5fpCpuIbWLBmBi6QAdq5ChSi3HwF2ek7NtbY25fWrNHDp6Xq6yZ7VX1YrTY6lP63ZS6MTP09LJ7c25YuOXYSvPCFN5L9EFp2j0hdm0Nio0KdIWuywxjW/39LOBBPlbzmsTtXYwYFqs2f/epZf6uM+K84oR8n6A9IO2pseH9bs3p6X4lX72vuyvBH1mzmf8AvUz71w9CfyfoKJ+3lgqODXsLdxDgR2Sm9lrNBHWGRnUKIQqaLOw8rVBMyDPNOWWsQJPLMiVFIRQuxZmWqmQJLZ/ib8UKsoRQ+4IQhMgCEIQAIQhAAhCEACEIQAIQhAAhCEACEIQAIQhAAhCEACEIQAIQhAAhCEACEIQAIQhAAhCEACEIQB//2Q=="/>
          <p:cNvSpPr>
            <a:spLocks noChangeAspect="1" noChangeArrowheads="1"/>
          </p:cNvSpPr>
          <p:nvPr/>
        </p:nvSpPr>
        <p:spPr bwMode="auto">
          <a:xfrm>
            <a:off x="144463" y="-884238"/>
            <a:ext cx="2466975" cy="184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4101" name="Picture 9" descr="http://www.research.gov/common/images/PublicAffairs/19014_GirlsScience--rgov-800widt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256156">
            <a:off x="4019550" y="701675"/>
            <a:ext cx="20828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7" descr="https://encrypted-tbn3.google.com/images?q=tbn:ANd9GcSq6mJGuVOP-LxZAtAJ5x39niuf4GGjO9uI4MQYyThg2k7rQhQVM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44881">
            <a:off x="5453063" y="4808538"/>
            <a:ext cx="23622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9" descr="http://www.shout-africa.com/wp-content/uploads/2010/06/scientis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347913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23" descr="http://www.kayakacrossthewater.co.uk/wp-content/uploads/erin_sailing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1139153">
            <a:off x="200025" y="1747838"/>
            <a:ext cx="21113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25" descr="http://hotel-travel-phuket.com/blog/phuket/uploaded_images/panwa-dolphin-70535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705533">
            <a:off x="2060575" y="222250"/>
            <a:ext cx="2355850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27" descr="http://science-girl-thing.eu/files/jobs/marine-biologist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570566">
            <a:off x="414338" y="3190875"/>
            <a:ext cx="2803525" cy="187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31" descr="http://media3.washingtonpost.com/wp-srv/photo/gallery/090807/GAL-09Aug07-2427/media/PHO-09Aug07-173087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43200" y="4495800"/>
            <a:ext cx="2971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1" descr="http://img.gawkerassets.com/img/17yferphor7n6png/original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-1071314">
            <a:off x="150813" y="5145088"/>
            <a:ext cx="24431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33" descr="http://www.impactlab.net/wp-content/uploads/2010/04/astronaut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459625">
            <a:off x="6435725" y="2362200"/>
            <a:ext cx="24098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21" descr="http://chronicle.com/img/photos/biz/photo_13346_landscape_large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-549583">
            <a:off x="6881813" y="4125913"/>
            <a:ext cx="2160587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 rot="1390598">
            <a:off x="6281738" y="192088"/>
            <a:ext cx="3021012" cy="2062162"/>
          </a:xfrm>
          <a:prstGeom prst="rect">
            <a:avLst/>
          </a:prstGeom>
          <a:solidFill>
            <a:srgbClr val="CC0099">
              <a:alpha val="67842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>
                <a:solidFill>
                  <a:srgbClr val="FFFF00"/>
                </a:solidFill>
                <a:latin typeface="KG Seven Sixteen" pitchFamily="2" charset="0"/>
              </a:rPr>
              <a:t>Where will </a:t>
            </a:r>
          </a:p>
          <a:p>
            <a:pPr algn="ctr"/>
            <a:r>
              <a:rPr lang="en-US" sz="3200" b="1">
                <a:solidFill>
                  <a:srgbClr val="FFFF00"/>
                </a:solidFill>
                <a:latin typeface="KG Seven Sixteen" pitchFamily="2" charset="0"/>
              </a:rPr>
              <a:t>Science and Math </a:t>
            </a:r>
          </a:p>
          <a:p>
            <a:pPr algn="ctr"/>
            <a:r>
              <a:rPr lang="en-US" sz="3200" b="1">
                <a:solidFill>
                  <a:srgbClr val="FFFF00"/>
                </a:solidFill>
                <a:latin typeface="KG Seven Sixteen" pitchFamily="2" charset="0"/>
              </a:rPr>
              <a:t>take </a:t>
            </a:r>
          </a:p>
          <a:p>
            <a:pPr algn="ctr"/>
            <a:r>
              <a:rPr lang="en-US" sz="3200" b="1">
                <a:solidFill>
                  <a:srgbClr val="FFFF00"/>
                </a:solidFill>
                <a:latin typeface="KG Seven Sixteen" pitchFamily="2" charset="0"/>
              </a:rPr>
              <a:t>YOU????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8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4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4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524000"/>
            <a:ext cx="9144000" cy="5181600"/>
          </a:xfrm>
        </p:spPr>
        <p:txBody>
          <a:bodyPr>
            <a:normAutofit/>
          </a:bodyPr>
          <a:lstStyle/>
          <a:p>
            <a:r>
              <a:rPr lang="en-US" sz="2600" dirty="0" smtClean="0"/>
              <a:t>Get your ducks in a row….</a:t>
            </a:r>
          </a:p>
          <a:p>
            <a:pPr lvl="1"/>
            <a:r>
              <a:rPr lang="en-US" dirty="0" smtClean="0"/>
              <a:t>Look at your EOG data</a:t>
            </a:r>
          </a:p>
          <a:p>
            <a:pPr lvl="2"/>
            <a:r>
              <a:rPr lang="en-US" sz="2600" dirty="0" smtClean="0"/>
              <a:t>Who are you going to target?  </a:t>
            </a:r>
          </a:p>
          <a:p>
            <a:pPr lvl="1"/>
            <a:r>
              <a:rPr lang="en-US" dirty="0" smtClean="0"/>
              <a:t>Have a big picture in mind for the year</a:t>
            </a:r>
          </a:p>
          <a:p>
            <a:pPr lvl="1"/>
            <a:r>
              <a:rPr lang="en-US" dirty="0" smtClean="0"/>
              <a:t>Set your goals</a:t>
            </a:r>
          </a:p>
          <a:p>
            <a:pPr lvl="2"/>
            <a:r>
              <a:rPr lang="en-US" sz="2600" dirty="0" smtClean="0"/>
              <a:t>We want our girls to wonder about the natural world.</a:t>
            </a:r>
          </a:p>
          <a:p>
            <a:pPr lvl="2"/>
            <a:r>
              <a:rPr lang="en-US" sz="2600" dirty="0" smtClean="0"/>
              <a:t>We want our girls to do the science. </a:t>
            </a:r>
          </a:p>
          <a:p>
            <a:pPr lvl="2"/>
            <a:r>
              <a:rPr lang="en-US" sz="2600" dirty="0" smtClean="0"/>
              <a:t>We want our girls to think critically, logically and skeptically.</a:t>
            </a:r>
          </a:p>
          <a:p>
            <a:r>
              <a:rPr lang="en-US" sz="2600" dirty="0" smtClean="0"/>
              <a:t>For more</a:t>
            </a:r>
          </a:p>
          <a:p>
            <a:pPr lvl="1"/>
            <a:r>
              <a:rPr lang="en-US" dirty="0" smtClean="0"/>
              <a:t>Recruit help- you’re going to need it!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26" name="Picture 2" descr="http://blog.ecivis.com/Portals/68523/images/All%20Ducks%20in%20a%20Row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3800" y="-228600"/>
            <a:ext cx="5410200" cy="2228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2: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610600" cy="4495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Talk to your principal</a:t>
            </a:r>
          </a:p>
          <a:p>
            <a:pPr lvl="1"/>
            <a:r>
              <a:rPr lang="en-US" sz="2800" dirty="0" smtClean="0"/>
              <a:t>Take your plan with you!</a:t>
            </a:r>
          </a:p>
          <a:p>
            <a:pPr lvl="1"/>
            <a:r>
              <a:rPr lang="en-US" sz="2800" dirty="0" smtClean="0"/>
              <a:t>Get meeting dates on the calendar for the entire year.  This will avoid meeting conflicts throughout the year.</a:t>
            </a:r>
          </a:p>
          <a:p>
            <a:pPr lvl="1"/>
            <a:r>
              <a:rPr lang="en-US" sz="2800" dirty="0" smtClean="0"/>
              <a:t>Make sure you are going to be supported.</a:t>
            </a:r>
            <a:endParaRPr lang="en-US" sz="2800" dirty="0"/>
          </a:p>
        </p:txBody>
      </p:sp>
      <p:pic>
        <p:nvPicPr>
          <p:cNvPr id="20484" name="Picture 4" descr="http://www.waltergoldschmidt.com/wp-content/uploads/2012/08/cartoon.jpg"/>
          <p:cNvPicPr>
            <a:picLocks noChangeAspect="1" noChangeArrowheads="1"/>
          </p:cNvPicPr>
          <p:nvPr/>
        </p:nvPicPr>
        <p:blipFill>
          <a:blip r:embed="rId3" cstate="print"/>
          <a:srcRect l="1759" t="2286" r="7789" b="4000"/>
          <a:stretch>
            <a:fillRect/>
          </a:stretch>
        </p:blipFill>
        <p:spPr bwMode="auto">
          <a:xfrm>
            <a:off x="3124200" y="4419600"/>
            <a:ext cx="2895600" cy="2360507"/>
          </a:xfrm>
          <a:prstGeom prst="rect">
            <a:avLst/>
          </a:prstGeom>
          <a:noFill/>
        </p:spPr>
      </p:pic>
      <p:pic>
        <p:nvPicPr>
          <p:cNvPr id="20486" name="Picture 6" descr="http://desertvista.schoolfusion.us/modules/groups/homepagefiles/cms/1629952/Image/Site%20Based%20Council%20Information/clip-art00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384820"/>
            <a:ext cx="1828800" cy="19011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9144000" cy="4495800"/>
          </a:xfrm>
        </p:spPr>
        <p:txBody>
          <a:bodyPr>
            <a:noAutofit/>
          </a:bodyPr>
          <a:lstStyle/>
          <a:p>
            <a:r>
              <a:rPr lang="en-US" sz="2400" dirty="0" smtClean="0"/>
              <a:t>Establish norms for the club</a:t>
            </a:r>
          </a:p>
          <a:p>
            <a:pPr lvl="1"/>
            <a:r>
              <a:rPr lang="en-US" sz="2400" dirty="0" smtClean="0"/>
              <a:t>Attendance</a:t>
            </a:r>
          </a:p>
          <a:p>
            <a:pPr lvl="1"/>
            <a:r>
              <a:rPr lang="en-US" sz="2400" dirty="0" smtClean="0"/>
              <a:t>Behavior</a:t>
            </a:r>
          </a:p>
          <a:p>
            <a:pPr lvl="1"/>
            <a:r>
              <a:rPr lang="en-US" sz="2400" dirty="0" smtClean="0"/>
              <a:t>Grades</a:t>
            </a:r>
          </a:p>
          <a:p>
            <a:pPr lvl="1"/>
            <a:r>
              <a:rPr lang="en-US" sz="2400" dirty="0" smtClean="0"/>
              <a:t>Attitude</a:t>
            </a:r>
          </a:p>
          <a:p>
            <a:r>
              <a:rPr lang="en-US" sz="2400" dirty="0" smtClean="0"/>
              <a:t>Choose a participation cap </a:t>
            </a:r>
          </a:p>
          <a:p>
            <a:pPr lvl="1"/>
            <a:r>
              <a:rPr lang="en-US" sz="2400" dirty="0" smtClean="0"/>
              <a:t>Avoids overcrowding</a:t>
            </a:r>
          </a:p>
          <a:p>
            <a:pPr lvl="1"/>
            <a:r>
              <a:rPr lang="en-US" sz="2400" dirty="0" smtClean="0"/>
              <a:t>Builds lasting relationships with the girls</a:t>
            </a:r>
          </a:p>
          <a:p>
            <a:r>
              <a:rPr lang="en-US" sz="2400" dirty="0" smtClean="0"/>
              <a:t>Get seed money</a:t>
            </a:r>
          </a:p>
          <a:p>
            <a:pPr lvl="1"/>
            <a:r>
              <a:rPr lang="en-US" sz="2400" dirty="0" smtClean="0"/>
              <a:t>Skate Night</a:t>
            </a:r>
          </a:p>
          <a:p>
            <a:pPr lvl="1"/>
            <a:r>
              <a:rPr lang="en-US" sz="2400" dirty="0" smtClean="0"/>
              <a:t>PTO Donations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04800"/>
            <a:ext cx="35814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Hifza Athena bu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3200400"/>
            <a:ext cx="257175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Fundraising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Lollipops - </a:t>
            </a:r>
            <a:r>
              <a:rPr lang="en-US" sz="2400" dirty="0" smtClean="0"/>
              <a:t>http://www.easy-fundraising-ideas.com</a:t>
            </a:r>
          </a:p>
          <a:p>
            <a:r>
              <a:rPr lang="en-US" dirty="0" smtClean="0"/>
              <a:t>PTA</a:t>
            </a:r>
          </a:p>
          <a:p>
            <a:r>
              <a:rPr lang="en-US" dirty="0" smtClean="0"/>
              <a:t>Donors Choose</a:t>
            </a:r>
            <a:endParaRPr lang="en-US" dirty="0"/>
          </a:p>
        </p:txBody>
      </p:sp>
      <p:pic>
        <p:nvPicPr>
          <p:cNvPr id="4" name="Picture 3" descr="assembly li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57600" y="2743200"/>
            <a:ext cx="5181600" cy="3886200"/>
          </a:xfrm>
          <a:prstGeom prst="rect">
            <a:avLst/>
          </a:prstGeom>
        </p:spPr>
      </p:pic>
      <p:pic>
        <p:nvPicPr>
          <p:cNvPr id="5" name="Picture 4" descr="Candy Grams.JPG"/>
          <p:cNvPicPr>
            <a:picLocks noChangeAspect="1"/>
          </p:cNvPicPr>
          <p:nvPr/>
        </p:nvPicPr>
        <p:blipFill>
          <a:blip r:embed="rId3" cstate="print"/>
          <a:srcRect l="10833" r="10833"/>
          <a:stretch>
            <a:fillRect/>
          </a:stretch>
        </p:blipFill>
        <p:spPr>
          <a:xfrm>
            <a:off x="381000" y="3352800"/>
            <a:ext cx="3124200" cy="299125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4: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067800" cy="4495800"/>
          </a:xfrm>
        </p:spPr>
        <p:txBody>
          <a:bodyPr>
            <a:noAutofit/>
          </a:bodyPr>
          <a:lstStyle/>
          <a:p>
            <a:r>
              <a:rPr lang="en-US" sz="2600" dirty="0" smtClean="0">
                <a:hlinkClick r:id="rId3" action="ppaction://hlinkfile"/>
              </a:rPr>
              <a:t>Application Process</a:t>
            </a:r>
            <a:endParaRPr lang="en-US" sz="2600" dirty="0" smtClean="0"/>
          </a:p>
          <a:p>
            <a:pPr lvl="1"/>
            <a:r>
              <a:rPr lang="en-US" dirty="0" smtClean="0"/>
              <a:t>Don’t announce trips, activities, </a:t>
            </a:r>
          </a:p>
          <a:p>
            <a:pPr lvl="1">
              <a:buNone/>
            </a:pPr>
            <a:r>
              <a:rPr lang="en-US" dirty="0" smtClean="0"/>
              <a:t>etc. when distributing applications.  </a:t>
            </a:r>
          </a:p>
          <a:p>
            <a:pPr lvl="1"/>
            <a:r>
              <a:rPr lang="en-US" dirty="0" smtClean="0"/>
              <a:t>Decide which qualities are important for your club.</a:t>
            </a:r>
          </a:p>
          <a:p>
            <a:pPr lvl="1"/>
            <a:r>
              <a:rPr lang="en-US" dirty="0" smtClean="0"/>
              <a:t>Decide ahead of time how you are going to handle selecting applicants (How will you “thin” the pool?).</a:t>
            </a:r>
          </a:p>
          <a:p>
            <a:pPr lvl="1"/>
            <a:r>
              <a:rPr lang="en-US" dirty="0" smtClean="0"/>
              <a:t>Set a deadline and stick to it.  </a:t>
            </a:r>
          </a:p>
          <a:p>
            <a:pPr lvl="1"/>
            <a:r>
              <a:rPr lang="en-US" dirty="0" smtClean="0"/>
              <a:t>Once all members are selected, send home information forms to learn more specific details about the students (allergies, custody issues, health concerns).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76200"/>
            <a:ext cx="33528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811</TotalTime>
  <Words>552</Words>
  <Application>Microsoft Office PowerPoint</Application>
  <PresentationFormat>On-screen Show (4:3)</PresentationFormat>
  <Paragraphs>101</Paragraphs>
  <Slides>14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Median</vt:lpstr>
      <vt:lpstr>PowerPoint Presentation</vt:lpstr>
      <vt:lpstr>What Does GEMS mean?</vt:lpstr>
      <vt:lpstr>Why start a club?</vt:lpstr>
      <vt:lpstr>PowerPoint Presentation</vt:lpstr>
      <vt:lpstr>Step 1:</vt:lpstr>
      <vt:lpstr>Step 2: </vt:lpstr>
      <vt:lpstr>Step 3:</vt:lpstr>
      <vt:lpstr>Fundraising</vt:lpstr>
      <vt:lpstr>Step 4:</vt:lpstr>
      <vt:lpstr>Step 5: Build your content knowledge</vt:lpstr>
      <vt:lpstr>Step 6:</vt:lpstr>
      <vt:lpstr>Sample Inquiry Activity</vt:lpstr>
      <vt:lpstr>Potential Meetings</vt:lpstr>
      <vt:lpstr>Resources</vt:lpstr>
    </vt:vector>
  </TitlesOfParts>
  <Company>Randolph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lgarrison</dc:creator>
  <cp:lastModifiedBy>Harris, Angela</cp:lastModifiedBy>
  <cp:revision>49</cp:revision>
  <dcterms:created xsi:type="dcterms:W3CDTF">2013-02-08T21:35:05Z</dcterms:created>
  <dcterms:modified xsi:type="dcterms:W3CDTF">2013-02-22T15:20:15Z</dcterms:modified>
</cp:coreProperties>
</file>